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7" r:id="rId3"/>
    <p:sldId id="258" r:id="rId4"/>
    <p:sldId id="257" r:id="rId5"/>
    <p:sldId id="266" r:id="rId6"/>
    <p:sldId id="268" r:id="rId7"/>
    <p:sldId id="261" r:id="rId8"/>
    <p:sldId id="269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49C"/>
    <a:srgbClr val="E9EBF5"/>
    <a:srgbClr val="99B8DE"/>
    <a:srgbClr val="B5CDE9"/>
    <a:srgbClr val="476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A4CF757-D14E-4D5D-B991-EB721B13C5A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6719"/>
            <a:ext cx="5487041" cy="391655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65D09D62-7BFF-43F9-BDF8-C02EF2EA63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9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9D62-7BFF-43F9-BDF8-C02EF2EA63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1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9D62-7BFF-43F9-BDF8-C02EF2EA63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7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9D62-7BFF-43F9-BDF8-C02EF2EA63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5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9D62-7BFF-43F9-BDF8-C02EF2EA63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9D62-7BFF-43F9-BDF8-C02EF2EA63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1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9D62-7BFF-43F9-BDF8-C02EF2EA634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4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9D62-7BFF-43F9-BDF8-C02EF2EA63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7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2ED473-D034-4726-ABB3-2A33A5D0D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5657A6-6123-433C-BC4D-7A4AD9143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0AB969-3EFB-440A-A6C7-4123AC1B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1B1076-1B04-4C09-842C-2FC25EC7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B910DF-2BE2-416A-88E6-1C9A1B28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724465-4889-43D2-B7DD-CBE40D3F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19CABD2-2DB4-4BC8-9983-AE33D20E2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07DD14-E953-46ED-B3F0-6323C045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95361D-A458-4282-BC79-ED280CB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DB84CE-9ADA-44B3-B3CB-1809A749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6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A7EC29B-D17D-4657-ACF5-1664AA9C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98D0FA6-AEE2-4451-B124-FA0BA5777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3D4E58-AA25-403C-810A-1313B5AC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0CCE59-9B60-4D16-8607-E7E83C74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74E43F-A694-45CE-A5A6-15E2A9CF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9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576EB9-8431-48CA-ADA9-8D84DB1D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688E3C-AC1C-4514-85C0-71A84A642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05CEC2-D1CC-45EA-B170-3CC57847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687F6E-16F3-4A42-BCB1-D7E6B979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B334A9-3870-4106-A58D-6D3495A5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5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2051EC-8D77-4724-8659-77C239B0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782C29-EFD1-411A-96F1-C88C693F9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AEF723-089C-4239-8522-322FCD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EB739C-49E5-4D7F-AE47-C6514484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876377-51A0-427D-A05E-1FD85ABA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0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416AD5-EE73-43D7-B075-75A2A461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7B7B2A-62DD-406E-A21D-FF8628438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FA953-1303-4914-9667-0A4297757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CDAD6C-E5A9-4455-9B33-0D7B2300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F57CC6-585E-4FD2-A9F2-AC55885E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3F1D93-BC2D-4865-99E0-58D9779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5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920C32-3559-4F63-A0AB-27E39A67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5C6709-2B7E-4C6A-ACC7-A38146B6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E7AD279-C72A-428A-85EF-3D115CE6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0A2A88C-7223-4438-A952-74C59C2F9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C10E1DF-F517-4E8D-8D9A-5067293C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B7AE51F-030D-430F-995F-9440E56F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4A1901-8A1B-4EEB-8487-048978C2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DDB8380-C6EA-45D6-8C1A-2226A967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4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CE950E-EA80-484E-9A48-4EE66390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EE0629A-C25D-4A49-B880-E254E680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B7ECFAF-AAC7-4FD5-A2D5-69EA2BF5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36B8A99-C908-4600-BEB9-8D6A1FDF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6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A108DAD-06B5-464D-BD2A-BE9CE0EE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1918248-F6C0-4DD4-80A5-3A117AEE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4AE57BC-CFE3-40F6-B5E8-4241D5F5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4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3132F8-80D5-4CB6-BC99-BF3C0848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51C36C-5CE6-43DF-AF37-4201B2E6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DA1ACD-B0EE-42C3-83A3-FA6BFA7E7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266DDE-2261-45DF-86C8-074F8CBB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827C5C-36BF-4D13-8747-4EF00738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9D3A91-5008-4060-9BC5-48D0A17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2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3B2725-F904-47D8-BB22-21261A05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79F6DE8-33F7-4109-95FC-D10F0E90C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BE0A1F-0C46-4794-99C7-1E22D1CFA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EFECBF-F0A3-4A69-B567-5084A95B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20F1F0-8FCC-494D-A5D2-DC40E853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BC27AEF-5901-48D6-89B1-12460498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9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A39B62-58D2-4320-86B1-9EA2DBD2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8BD727-2351-4411-82EC-2FCA8B19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110DD0-1264-4EC0-BC18-1A38F3DED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42A9-8F06-4F6E-8E85-C73B6FAD3DB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C9D5BB-9214-48B2-9F90-31222253E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601C95-DE59-427A-8A3A-EEB290BC0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F624-77C4-4ACE-9988-DF78D6AB4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B92D70-5CD3-46A2-84C8-509CB5568AB9}"/>
              </a:ext>
            </a:extLst>
          </p:cNvPr>
          <p:cNvSpPr txBox="1"/>
          <p:nvPr/>
        </p:nvSpPr>
        <p:spPr>
          <a:xfrm>
            <a:off x="3857626" y="4370147"/>
            <a:ext cx="6995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Регион: Красноярский край</a:t>
            </a:r>
          </a:p>
          <a:p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Город: Ачинск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7626" y="2179540"/>
            <a:ext cx="6995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244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ПРОЕКТ</a:t>
            </a:r>
          </a:p>
          <a:p>
            <a:r>
              <a:rPr lang="ru-RU" sz="3000" b="1" dirty="0">
                <a:solidFill>
                  <a:srgbClr val="3244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«ЧИСТЫЙ ВОЗДУХ»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91" y="597601"/>
            <a:ext cx="2641528" cy="842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7152" y="3296235"/>
            <a:ext cx="5916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КОМПЛЕКСНЫЙ </a:t>
            </a:r>
            <a:r>
              <a:rPr lang="ru-RU" sz="40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ПЛАН</a:t>
            </a:r>
            <a:endParaRPr lang="ru-RU" sz="40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13" y="847725"/>
            <a:ext cx="2300031" cy="4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50"/>
            <a:ext cx="12192000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42500C6-A023-47AF-9F3E-5E08D3BA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250168"/>
            <a:ext cx="11447253" cy="155275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соответствии с распоряжением Правительства </a:t>
            </a: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РФ</a:t>
            </a:r>
            <a:b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24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07.07.2022 г. </a:t>
            </a: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4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1852-р </a:t>
            </a: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 </a:t>
            </a:r>
            <a:r>
              <a:rPr lang="ru-RU" sz="24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Ачинск вошел в перечень </a:t>
            </a: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городов</a:t>
            </a:r>
            <a:b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4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реализации проекта «Чистый воздух». Распоряжение </a:t>
            </a: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</a:t>
            </a:r>
            <a:r>
              <a:rPr lang="ru-RU" sz="24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вступило в силу </a:t>
            </a: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24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сентября 2023 года.</a:t>
            </a:r>
            <a:endParaRPr lang="ru-RU" sz="2400" b="1" i="1" dirty="0">
              <a:solidFill>
                <a:srgbClr val="99B8D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26" y="309310"/>
            <a:ext cx="1533685" cy="489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41" y="474561"/>
            <a:ext cx="1335409" cy="281065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1263520" y="6453807"/>
            <a:ext cx="857044" cy="38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fld id="{8BA74C3B-DDCB-4A06-94F3-DD568571B6A7}" type="slidenum">
              <a:rPr lang="ru-RU" sz="1800" smtClean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t>2</a:t>
            </a:fld>
            <a:endParaRPr lang="ru-RU" sz="1800" dirty="0">
              <a:solidFill>
                <a:srgbClr val="32449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913" y="1862063"/>
            <a:ext cx="113264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Semibold" panose="020B0702040204020203" pitchFamily="34" charset="0"/>
              </a:rPr>
              <a:t>Распоряжением </a:t>
            </a:r>
            <a:r>
              <a:rPr lang="ru-RU" dirty="0" smtClean="0">
                <a:latin typeface="Segoe UI Semibold" panose="020B0702040204020203" pitchFamily="34" charset="0"/>
              </a:rPr>
              <a:t>установлены </a:t>
            </a:r>
            <a:r>
              <a:rPr lang="ru-RU" dirty="0">
                <a:latin typeface="Segoe UI Semibold" panose="020B0702040204020203" pitchFamily="34" charset="0"/>
              </a:rPr>
              <a:t>этапы проведения </a:t>
            </a:r>
            <a:r>
              <a:rPr lang="ru-RU" dirty="0" smtClean="0">
                <a:latin typeface="Segoe UI Semibold" panose="020B0702040204020203" pitchFamily="34" charset="0"/>
              </a:rPr>
              <a:t>эксперимента </a:t>
            </a:r>
            <a:r>
              <a:rPr lang="ru-RU" dirty="0">
                <a:latin typeface="Segoe UI Semibold" panose="020B0702040204020203" pitchFamily="34" charset="0"/>
              </a:rPr>
              <a:t>для городских поселений и городских округов, включенных в перечень: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Segoe UI Semibold" panose="020B0702040204020203" pitchFamily="34" charset="0"/>
              </a:rPr>
              <a:t>до </a:t>
            </a:r>
            <a:r>
              <a:rPr lang="ru-RU" dirty="0">
                <a:latin typeface="Segoe UI Semibold" panose="020B0702040204020203" pitchFamily="34" charset="0"/>
              </a:rPr>
              <a:t>15 июня 2024 г. - проводятся сводные расчеты загрязнения атмосферного воздуха</a:t>
            </a:r>
            <a:r>
              <a:rPr lang="ru-RU" dirty="0" smtClean="0">
                <a:latin typeface="Segoe UI Semibold" panose="020B0702040204020203" pitchFamily="34" charset="0"/>
              </a:rPr>
              <a:t>;</a:t>
            </a:r>
          </a:p>
          <a:p>
            <a:endParaRPr lang="ru-RU" dirty="0">
              <a:latin typeface="Segoe UI Semibold" panose="020B07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Segoe UI Semibold" panose="020B0702040204020203" pitchFamily="34" charset="0"/>
              </a:rPr>
              <a:t>до </a:t>
            </a:r>
            <a:r>
              <a:rPr lang="ru-RU" dirty="0">
                <a:latin typeface="Segoe UI Semibold" panose="020B0702040204020203" pitchFamily="34" charset="0"/>
              </a:rPr>
              <a:t>15 декабря 2024 г. - проводится расчет и оценка рисков для здоровья человека</a:t>
            </a:r>
            <a:r>
              <a:rPr lang="ru-RU" dirty="0" smtClean="0">
                <a:latin typeface="Segoe UI Semibold" panose="020B0702040204020203" pitchFamily="34" charset="0"/>
              </a:rPr>
              <a:t>;</a:t>
            </a:r>
          </a:p>
          <a:p>
            <a:endParaRPr lang="ru-RU" dirty="0">
              <a:latin typeface="Segoe UI Semibold" panose="020B07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Segoe UI Semibold" panose="020B0702040204020203" pitchFamily="34" charset="0"/>
              </a:rPr>
              <a:t>до </a:t>
            </a:r>
            <a:r>
              <a:rPr lang="ru-RU" dirty="0">
                <a:latin typeface="Segoe UI Semibold" panose="020B0702040204020203" pitchFamily="34" charset="0"/>
              </a:rPr>
              <a:t>15 марта 2025 г. - утверждаются перечни квотируемых объектов, для которых устанавливаются квоты выбросов, утверждаются перечни компенсационных мероприятий и устанавливаются квоты выбросов</a:t>
            </a:r>
            <a:r>
              <a:rPr lang="ru-RU" dirty="0" smtClean="0">
                <a:latin typeface="Segoe UI Semibold" panose="020B0702040204020203" pitchFamily="34" charset="0"/>
              </a:rPr>
              <a:t>;</a:t>
            </a:r>
          </a:p>
          <a:p>
            <a:endParaRPr lang="ru-RU" dirty="0">
              <a:latin typeface="Segoe UI Semibold" panose="020B0702040204020203" pitchFamily="34" charset="0"/>
            </a:endParaRPr>
          </a:p>
          <a:p>
            <a:r>
              <a:rPr lang="ru-RU" dirty="0" smtClean="0">
                <a:latin typeface="Segoe UI Semibold" panose="020B0702040204020203" pitchFamily="34" charset="0"/>
              </a:rPr>
              <a:t>-   до </a:t>
            </a:r>
            <a:r>
              <a:rPr lang="ru-RU" dirty="0">
                <a:latin typeface="Segoe UI Semibold" panose="020B0702040204020203" pitchFamily="34" charset="0"/>
              </a:rPr>
              <a:t>15 октября 2025 г. - утверждаются комплексные планы мероприятий </a:t>
            </a:r>
            <a:r>
              <a:rPr lang="ru-RU" dirty="0" smtClean="0">
                <a:latin typeface="Segoe UI Semibold" panose="020B0702040204020203" pitchFamily="34" charset="0"/>
              </a:rPr>
              <a:t>по </a:t>
            </a:r>
            <a:r>
              <a:rPr lang="ru-RU" dirty="0">
                <a:latin typeface="Segoe UI Semibold" panose="020B0702040204020203" pitchFamily="34" charset="0"/>
              </a:rPr>
              <a:t>снижению выбросов </a:t>
            </a:r>
            <a:r>
              <a:rPr lang="ru-RU" dirty="0" smtClean="0">
                <a:latin typeface="Segoe UI Semibold" panose="020B0702040204020203" pitchFamily="34" charset="0"/>
              </a:rPr>
              <a:t>    загрязняющих </a:t>
            </a:r>
            <a:r>
              <a:rPr lang="ru-RU" dirty="0">
                <a:latin typeface="Segoe UI Semibold" panose="020B0702040204020203" pitchFamily="34" charset="0"/>
              </a:rPr>
              <a:t>веществ в атмосферный воздух;</a:t>
            </a:r>
          </a:p>
          <a:p>
            <a:endParaRPr lang="ru-RU" dirty="0" smtClean="0">
              <a:latin typeface="Segoe UI Semibold" panose="020B0702040204020203" pitchFamily="34" charset="0"/>
            </a:endParaRPr>
          </a:p>
          <a:p>
            <a:r>
              <a:rPr lang="ru-RU" dirty="0" smtClean="0">
                <a:latin typeface="Segoe UI Semibold" panose="020B0702040204020203" pitchFamily="34" charset="0"/>
              </a:rPr>
              <a:t>-   по </a:t>
            </a:r>
            <a:r>
              <a:rPr lang="ru-RU" dirty="0">
                <a:latin typeface="Segoe UI Semibold" panose="020B0702040204020203" pitchFamily="34" charset="0"/>
              </a:rPr>
              <a:t>31 декабря 2030 г. - реализуются комплексные планы мероприятий по снижению выбросов загрязняющих веществ в атмосферный воздух.</a:t>
            </a:r>
          </a:p>
        </p:txBody>
      </p:sp>
    </p:spTree>
    <p:extLst>
      <p:ext uri="{BB962C8B-B14F-4D97-AF65-F5344CB8AC3E}">
        <p14:creationId xmlns:p14="http://schemas.microsoft.com/office/powerpoint/2010/main" val="424931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500C6-A023-47AF-9F3E-5E08D3BA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" y="291628"/>
            <a:ext cx="6717030" cy="64692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КРАТКАЯ ХАРАКТЕРИСТИКА</a:t>
            </a:r>
            <a:b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ГОРОДА АЧИНСКА</a:t>
            </a:r>
            <a:endParaRPr lang="ru-RU" sz="2400" b="1" dirty="0">
              <a:solidFill>
                <a:srgbClr val="99B8D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D939E061-F0D0-4EE4-BE12-4A9B3CBC5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47430"/>
              </p:ext>
            </p:extLst>
          </p:nvPr>
        </p:nvGraphicFramePr>
        <p:xfrm>
          <a:off x="264795" y="940644"/>
          <a:ext cx="1174766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158">
                  <a:extLst>
                    <a:ext uri="{9D8B030D-6E8A-4147-A177-3AD203B41FA5}">
                      <a16:colId xmlns="" xmlns:a16="http://schemas.microsoft.com/office/drawing/2014/main" val="52815855"/>
                    </a:ext>
                  </a:extLst>
                </a:gridCol>
                <a:gridCol w="7703507"/>
              </a:tblGrid>
              <a:tr h="118737">
                <a:tc gridSpan="2">
                  <a:txBody>
                    <a:bodyPr/>
                    <a:lstStyle/>
                    <a:p>
                      <a:endParaRPr lang="ru-RU" sz="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316054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Население, тыс. человек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4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101,4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4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8999881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Площадь, км</a:t>
                      </a:r>
                      <a:r>
                        <a:rPr lang="ru-RU" sz="1500" baseline="30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104,5 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927850"/>
                  </a:ext>
                </a:extLst>
              </a:tr>
              <a:tr h="339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Всего выбросы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2022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года, тонн</a:t>
                      </a:r>
                      <a:endParaRPr lang="ru-RU" sz="15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75391,1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369">
                <a:tc gridSpan="2"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Основные загрязнители: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4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1312515"/>
                  </a:ext>
                </a:extLst>
              </a:tr>
              <a:tr h="62336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Промышленность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73929,4 тонн/98% – 189 промышленных объектов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;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«РУСАЛ Ачинск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 -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37 491,6 т/год (50%),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«Ачинский Цемент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 -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023,3 т/год (16%)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«ИСО» – 514,6 т/год (0,7%),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Ачинское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предприятие промышленного железнодорожного транспорта-</a:t>
                      </a:r>
                      <a:r>
                        <a:rPr lang="ru-RU" sz="1200" dirty="0" smtClean="0"/>
                        <a:t>филиал АО «В-</a:t>
                      </a:r>
                      <a:r>
                        <a:rPr lang="ru-RU" sz="1200" dirty="0" err="1" smtClean="0"/>
                        <a:t>Сибпромтранс</a:t>
                      </a:r>
                      <a:r>
                        <a:rPr lang="ru-RU" sz="1200" dirty="0" smtClean="0"/>
                        <a:t>»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595,7 т/год (0,8%), ГП КК «АПАП» – 107,5 т/год (0,14%)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0559103"/>
                  </a:ext>
                </a:extLst>
              </a:tr>
              <a:tr h="35455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Частный сектор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1132,6 тонн/1,5% -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8032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частных домовладения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6429252"/>
                  </a:ext>
                </a:extLst>
              </a:tr>
              <a:tr h="31168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Автотранспорт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329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тонн/0,5%</a:t>
                      </a:r>
                      <a:endParaRPr lang="ru-RU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7006876"/>
                  </a:ext>
                </a:extLst>
              </a:tr>
              <a:tr h="341369">
                <a:tc gridSpan="2"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Финансирование мероприятий (потребность), тыс. руб.: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4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5901237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Средства федерального бюджета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334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500,0</a:t>
                      </a:r>
                      <a:endParaRPr lang="ru-RU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920147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том числе в рамках ФП «Чистый воздух»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334 5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00,0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7527785"/>
                  </a:ext>
                </a:extLst>
              </a:tr>
              <a:tr h="341369">
                <a:tc gridSpan="2"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Мониторинг загрязнения воздуха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4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2882310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Государственная сеть наблюдения, постов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3582419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Региональная сеть наблюдения, постов</a:t>
                      </a: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4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073932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26" y="309310"/>
            <a:ext cx="1533685" cy="489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41" y="474561"/>
            <a:ext cx="1335409" cy="281065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1263520" y="6453807"/>
            <a:ext cx="857044" cy="38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fld id="{8BA74C3B-DDCB-4A06-94F3-DD568571B6A7}" type="slidenum">
              <a:rPr lang="ru-RU" sz="1800" smtClean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t>3</a:t>
            </a:fld>
            <a:endParaRPr lang="ru-RU" sz="1800" dirty="0">
              <a:solidFill>
                <a:srgbClr val="32449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500C6-A023-47AF-9F3E-5E08D3BA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13" y="266306"/>
            <a:ext cx="11771021" cy="1010914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КАРТА ГОРОДА С РАЗБИВКОЙ ПО РАЙОНАМ</a:t>
            </a:r>
            <a:b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1" i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 УКАЗАНИЕМ КРУПНЕЙШИХ ПРОМЫШЛЕННЫХ</a:t>
            </a:r>
            <a:br>
              <a:rPr lang="ru-RU" sz="2000" b="1" i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1" i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ПРЕДПРИЯТИЙ)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26" y="309310"/>
            <a:ext cx="1533685" cy="4891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41" y="474561"/>
            <a:ext cx="1335409" cy="281065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11263520" y="6453807"/>
            <a:ext cx="857044" cy="38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fld id="{8BA74C3B-DDCB-4A06-94F3-DD568571B6A7}" type="slidenum">
              <a:rPr lang="ru-RU" sz="1800" smtClean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t>4</a:t>
            </a:fld>
            <a:endParaRPr lang="ru-RU" sz="1800" dirty="0">
              <a:solidFill>
                <a:srgbClr val="32449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7" y="1410909"/>
            <a:ext cx="6488948" cy="535218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787140" y="3352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37067" y="3036809"/>
            <a:ext cx="8920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«РУСАЛ Ачинск»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4291" y="3810000"/>
            <a:ext cx="89203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«Ачинский цемент»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116324" y="436399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01924" y="4536579"/>
            <a:ext cx="914400" cy="569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ООО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«ИСО»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16324" y="5062819"/>
            <a:ext cx="757428" cy="58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330410" y="2156871"/>
            <a:ext cx="1392710" cy="1079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КК «Ачинское пассажирское автотранспортное предприятие»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833360" y="3236864"/>
            <a:ext cx="497050" cy="39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252720" y="6024880"/>
            <a:ext cx="955040" cy="55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Ачинский ППЖТ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>
            <a:stCxn id="18" idx="0"/>
          </p:cNvCxnSpPr>
          <p:nvPr/>
        </p:nvCxnSpPr>
        <p:spPr>
          <a:xfrm flipH="1" flipV="1">
            <a:off x="5532120" y="5356326"/>
            <a:ext cx="198120" cy="66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"/>
            <a:ext cx="12192000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42500C6-A023-47AF-9F3E-5E08D3BA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2" y="250168"/>
            <a:ext cx="10904070" cy="118181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МЕРОПРИЯТИЯ </a:t>
            </a:r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ПО СНИЖЕНИЮ </a:t>
            </a:r>
            <a:r>
              <a:rPr lang="ru-RU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ВЫБРОСОВ ЗАГРЯЗНЯЮЩИХ</a:t>
            </a:r>
            <a:br>
              <a:rPr lang="ru-RU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ВЕЩЕСТВ ОТ АИТ ВОЗМОЖНЫЕ К РЕАЛИЗАЦИИ НА</a:t>
            </a:r>
            <a:b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ТЕРРИТОРИИ Г. </a:t>
            </a:r>
            <a: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АЧИНСКА</a:t>
            </a:r>
            <a:r>
              <a:rPr lang="ru-RU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18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8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600" b="1" i="1" dirty="0">
              <a:solidFill>
                <a:srgbClr val="99B8D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26" y="309310"/>
            <a:ext cx="1533685" cy="489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41" y="474561"/>
            <a:ext cx="1335409" cy="281065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1263520" y="6453807"/>
            <a:ext cx="857044" cy="38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fld id="{8BA74C3B-DDCB-4A06-94F3-DD568571B6A7}" type="slidenum">
              <a:rPr lang="ru-RU" sz="1800" smtClean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t>5</a:t>
            </a:fld>
            <a:endParaRPr lang="ru-RU" sz="1800" dirty="0">
              <a:solidFill>
                <a:srgbClr val="32449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782" y="1098495"/>
            <a:ext cx="88075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Segoe UI Semibold" panose="020B0702040204020203" pitchFamily="34" charset="0"/>
              </a:rPr>
              <a:t>Перевод </a:t>
            </a:r>
            <a:r>
              <a:rPr lang="ru-RU" dirty="0">
                <a:latin typeface="Segoe UI Semibold" panose="020B0702040204020203" pitchFamily="34" charset="0"/>
              </a:rPr>
              <a:t>частных домовладений с угольного или печного отопления на газовое, электрическое или комбинированное</a:t>
            </a:r>
            <a:r>
              <a:rPr lang="ru-RU" dirty="0" smtClean="0">
                <a:latin typeface="Segoe UI Semibold" panose="020B0702040204020203" pitchFamily="34" charset="0"/>
              </a:rPr>
              <a:t>.</a:t>
            </a:r>
            <a:endParaRPr lang="ru-RU" dirty="0">
              <a:latin typeface="Segoe UI Semibold" panose="020B0702040204020203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Segoe UI Semibold" panose="020B0702040204020203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Segoe UI Semibold" panose="020B0702040204020203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Segoe UI Semibold" panose="020B0702040204020203" pitchFamily="34" charset="0"/>
            </a:endParaRPr>
          </a:p>
          <a:p>
            <a:endParaRPr lang="ru-RU" dirty="0" smtClean="0">
              <a:latin typeface="Segoe UI Semibold" panose="020B0702040204020203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Segoe UI Semibold" panose="020B0702040204020203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Segoe UI Semibold" panose="020B0702040204020203" pitchFamily="34" charset="0"/>
            </a:endParaRPr>
          </a:p>
          <a:p>
            <a:endParaRPr lang="ru-RU" dirty="0" smtClean="0">
              <a:latin typeface="Segoe UI Semibold" panose="020B0702040204020203" pitchFamily="34" charset="0"/>
            </a:endParaRPr>
          </a:p>
          <a:p>
            <a:endParaRPr lang="ru-RU" dirty="0" smtClean="0">
              <a:latin typeface="Segoe UI Semibold" panose="020B0702040204020203" pitchFamily="34" charset="0"/>
            </a:endParaRPr>
          </a:p>
          <a:p>
            <a:endParaRPr lang="ru-RU" dirty="0">
              <a:latin typeface="Segoe UI Semibold" panose="020B0702040204020203" pitchFamily="34" charset="0"/>
            </a:endParaRPr>
          </a:p>
          <a:p>
            <a:r>
              <a:rPr lang="ru-RU" dirty="0" smtClean="0">
                <a:latin typeface="Segoe UI Semibold" panose="020B0702040204020203" pitchFamily="34" charset="0"/>
              </a:rPr>
              <a:t>2.   Перевод </a:t>
            </a:r>
            <a:r>
              <a:rPr lang="ru-RU" dirty="0">
                <a:latin typeface="Segoe UI Semibold" panose="020B0702040204020203" pitchFamily="34" charset="0"/>
              </a:rPr>
              <a:t>с печного отопления и модернизация систем угольного отопления частных домовладений, установка, монтаж твердотопливных котлов с автоматической подачей топлива, имеющих коэффициент полезного действия не менее 84</a:t>
            </a:r>
            <a:r>
              <a:rPr lang="ru-RU" dirty="0" smtClean="0">
                <a:latin typeface="Segoe UI Semibold" panose="020B0702040204020203" pitchFamily="34" charset="0"/>
              </a:rPr>
              <a:t>%.</a:t>
            </a:r>
          </a:p>
          <a:p>
            <a:endParaRPr lang="ru-RU" dirty="0" smtClean="0">
              <a:latin typeface="Segoe UI Semibold" panose="020B0702040204020203" pitchFamily="34" charset="0"/>
            </a:endParaRPr>
          </a:p>
          <a:p>
            <a:endParaRPr lang="ru-RU" dirty="0">
              <a:latin typeface="Segoe UI Semibold" panose="020B0702040204020203" pitchFamily="34" charset="0"/>
            </a:endParaRPr>
          </a:p>
          <a:p>
            <a:r>
              <a:rPr lang="ru-RU" dirty="0" smtClean="0">
                <a:latin typeface="Segoe UI Semibold" panose="020B0702040204020203" pitchFamily="34" charset="0"/>
              </a:rPr>
              <a:t>3.   Перевод </a:t>
            </a:r>
            <a:r>
              <a:rPr lang="ru-RU" dirty="0">
                <a:latin typeface="Segoe UI Semibold" panose="020B0702040204020203" pitchFamily="34" charset="0"/>
              </a:rPr>
              <a:t>частных домовладений на электрическое отопление, в том числе возмещение затрат путем предоставления субсидий на компенсацию части стоимости электроэнергии.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885" y="1491127"/>
            <a:ext cx="8757465" cy="29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3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50"/>
            <a:ext cx="12192000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42500C6-A023-47AF-9F3E-5E08D3BA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0" y="474561"/>
            <a:ext cx="10848513" cy="101091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Автономная </a:t>
            </a:r>
            <a:r>
              <a:rPr lang="ru-RU" sz="3200" b="1" i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</a:t>
            </a:r>
            <a:r>
              <a:rPr lang="ru-RU" sz="3200" b="1" i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газоснабжения</a:t>
            </a:r>
            <a:br>
              <a:rPr lang="ru-RU" sz="3200" b="1" i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i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природным газом </a:t>
            </a:r>
            <a:r>
              <a:rPr lang="ru-RU" sz="3200" b="1" i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поселка Восточный города Ачинска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26" y="309310"/>
            <a:ext cx="1533685" cy="489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41" y="474561"/>
            <a:ext cx="1335409" cy="281065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1263520" y="6453807"/>
            <a:ext cx="857044" cy="38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fld id="{8BA74C3B-DDCB-4A06-94F3-DD568571B6A7}" type="slidenum">
              <a:rPr lang="ru-RU" sz="1800" smtClean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t>6</a:t>
            </a:fld>
            <a:endParaRPr lang="ru-RU" sz="1800" dirty="0">
              <a:solidFill>
                <a:srgbClr val="32449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5" y="1396756"/>
            <a:ext cx="4263910" cy="5245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15920" y="2226218"/>
            <a:ext cx="7441740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8" algn="just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</a:pP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Сети газораспределения представляют из себя подземные и надземные газопроводы низкого давления переменного сечения, проложенные от станции </a:t>
            </a:r>
            <a:r>
              <a:rPr lang="ru-RU" altLang="ru-RU" sz="1600" kern="0" dirty="0" err="1">
                <a:solidFill>
                  <a:srgbClr val="132767"/>
                </a:solidFill>
                <a:latin typeface="Arial"/>
              </a:rPr>
              <a:t>регазификации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 до частных домовладений поселка Восточный.</a:t>
            </a:r>
          </a:p>
          <a:p>
            <a:pPr lvl="0" indent="446088" algn="just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</a:pP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1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. Станция </a:t>
            </a:r>
            <a:r>
              <a:rPr lang="ru-RU" altLang="ru-RU" sz="1600" kern="0" dirty="0" err="1">
                <a:solidFill>
                  <a:srgbClr val="132767"/>
                </a:solidFill>
                <a:latin typeface="Arial"/>
              </a:rPr>
              <a:t>регазификации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 СПГ.</a:t>
            </a:r>
          </a:p>
          <a:p>
            <a:pPr lvl="0" indent="446088" algn="just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</a:pP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2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. Сети газораспределения природного газа.</a:t>
            </a:r>
          </a:p>
          <a:p>
            <a:pPr lvl="0" indent="446088" algn="just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</a:pPr>
            <a:r>
              <a:rPr lang="ru-RU" altLang="ru-RU" kern="0" dirty="0" smtClean="0">
                <a:solidFill>
                  <a:srgbClr val="132767"/>
                </a:solidFill>
                <a:latin typeface="Arial"/>
              </a:rPr>
              <a:t>                  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Характеристики сетей газораспределения:</a:t>
            </a:r>
          </a:p>
          <a:p>
            <a:pPr lvl="0" indent="446088" algn="just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</a:pP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         </a:t>
            </a: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● 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диаметр условного прохода – 25-150 мм;</a:t>
            </a:r>
          </a:p>
          <a:p>
            <a:pPr lvl="0" indent="446088" algn="just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</a:pP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         </a:t>
            </a: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● 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протяженность – 8-12 км (</a:t>
            </a: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протяженность                                                 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газопроводов сети газораспределения </a:t>
            </a: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требует                                                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уточнения после получения </a:t>
            </a: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дополнительной                                                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информации и проведения </a:t>
            </a: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изысканий на 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предполагаемой площадке </a:t>
            </a: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размещения технологического 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оборудования и сети </a:t>
            </a:r>
            <a:r>
              <a:rPr lang="ru-RU" altLang="ru-RU" sz="1600" kern="0" dirty="0" smtClean="0">
                <a:solidFill>
                  <a:srgbClr val="132767"/>
                </a:solidFill>
                <a:latin typeface="Arial"/>
              </a:rPr>
              <a:t>газораспределения</a:t>
            </a:r>
            <a:r>
              <a:rPr lang="ru-RU" altLang="ru-RU" sz="1600" kern="0" dirty="0">
                <a:solidFill>
                  <a:srgbClr val="132767"/>
                </a:solidFill>
                <a:latin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2885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716"/>
            <a:ext cx="12192000" cy="68580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263520" y="6453807"/>
            <a:ext cx="857044" cy="38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fld id="{8BA74C3B-DDCB-4A06-94F3-DD568571B6A7}" type="slidenum">
              <a:rPr lang="ru-RU" sz="1800" smtClean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t>7</a:t>
            </a:fld>
            <a:endParaRPr lang="ru-RU" sz="1800" dirty="0">
              <a:solidFill>
                <a:srgbClr val="32449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26" y="309310"/>
            <a:ext cx="1533685" cy="489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41" y="474561"/>
            <a:ext cx="1335409" cy="2810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9177" y="72231"/>
            <a:ext cx="10481456" cy="281425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 МЕРОПРИЯТИЙ ПО СНИЖЕНИЮ ВЫБРОСОВ</a:t>
            </a:r>
            <a:br>
              <a:rPr lang="ru-RU" sz="2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ОБЪЕКТОВ ТРАНСПОРТНОЙ ИНФРАСТРУКТУРЫ</a:t>
            </a:r>
            <a:br>
              <a:rPr lang="ru-RU" sz="2200" b="1" dirty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b="1" dirty="0" smtClean="0">
                <a:solidFill>
                  <a:srgbClr val="99B8D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 Semibold" panose="020B0702040204020203" pitchFamily="34" charset="0"/>
                <a:ea typeface="Calibri" panose="020F0502020204030204" pitchFamily="34" charset="0"/>
              </a:rPr>
              <a:t>- </a:t>
            </a:r>
            <a:r>
              <a:rPr lang="ru-RU" sz="1800" dirty="0">
                <a:latin typeface="Segoe UI Semibold" panose="020B0702040204020203" pitchFamily="34" charset="0"/>
                <a:ea typeface="Calibri" panose="020F0502020204030204" pitchFamily="34" charset="0"/>
              </a:rPr>
              <a:t>Приобретение транспорта российского производства, работающего на компримированном (сжатом) природном газе, в целях обновления подвижного состава общественного транспорта путем замещения транспортных средств низкого </a:t>
            </a:r>
            <a:r>
              <a:rPr lang="ru-RU" sz="1800" dirty="0" smtClean="0">
                <a:latin typeface="Segoe UI Semibold" panose="020B0702040204020203" pitchFamily="34" charset="0"/>
                <a:ea typeface="Calibri" panose="020F0502020204030204" pitchFamily="34" charset="0"/>
              </a:rPr>
              <a:t>экологического </a:t>
            </a:r>
            <a:r>
              <a:rPr lang="ru-RU" sz="1800" dirty="0">
                <a:latin typeface="Segoe UI Semibold" panose="020B0702040204020203" pitchFamily="34" charset="0"/>
                <a:ea typeface="Calibri" panose="020F0502020204030204" pitchFamily="34" charset="0"/>
              </a:rPr>
              <a:t>класса</a:t>
            </a:r>
            <a:r>
              <a:rPr lang="ru-RU" sz="1800" dirty="0" smtClean="0">
                <a:latin typeface="Segoe UI Semibold" panose="020B0702040204020203" pitchFamily="34" charset="0"/>
                <a:ea typeface="Calibri" panose="020F0502020204030204" pitchFamily="34" charset="0"/>
              </a:rPr>
              <a:t>.</a:t>
            </a:r>
            <a:br>
              <a:rPr lang="ru-RU" sz="1800" dirty="0" smtClean="0">
                <a:latin typeface="Segoe UI Semibold" panose="020B0702040204020203" pitchFamily="34" charset="0"/>
                <a:ea typeface="Calibri" panose="020F0502020204030204" pitchFamily="34" charset="0"/>
              </a:rPr>
            </a:br>
            <a:r>
              <a:rPr lang="ru-RU" sz="1800" dirty="0">
                <a:latin typeface="Segoe UI Semibold" panose="020B0702040204020203" pitchFamily="34" charset="0"/>
                <a:ea typeface="Calibri" panose="020F0502020204030204" pitchFamily="34" charset="0"/>
              </a:rPr>
              <a:t/>
            </a:r>
            <a:br>
              <a:rPr lang="ru-RU" sz="1800" dirty="0">
                <a:latin typeface="Segoe UI Semibold" panose="020B0702040204020203" pitchFamily="34" charset="0"/>
                <a:ea typeface="Calibri" panose="020F0502020204030204" pitchFamily="34" charset="0"/>
              </a:rPr>
            </a:br>
            <a:r>
              <a:rPr lang="ru-RU" sz="1800" dirty="0" smtClean="0">
                <a:latin typeface="Segoe UI Semibold" panose="020B0702040204020203" pitchFamily="34" charset="0"/>
                <a:ea typeface="Calibri" panose="020F0502020204030204" pitchFamily="34" charset="0"/>
              </a:rPr>
              <a:t>- Строительство автомобильных </a:t>
            </a:r>
            <a:br>
              <a:rPr lang="ru-RU" sz="1800" dirty="0" smtClean="0">
                <a:latin typeface="Segoe UI Semibold" panose="020B0702040204020203" pitchFamily="34" charset="0"/>
                <a:ea typeface="Calibri" panose="020F0502020204030204" pitchFamily="34" charset="0"/>
              </a:rPr>
            </a:br>
            <a:r>
              <a:rPr lang="ru-RU" sz="1800" dirty="0" smtClean="0">
                <a:latin typeface="Segoe UI Semibold" panose="020B0702040204020203" pitchFamily="34" charset="0"/>
                <a:ea typeface="Calibri" panose="020F0502020204030204" pitchFamily="34" charset="0"/>
              </a:rPr>
              <a:t>газозаправочных станций </a:t>
            </a:r>
            <a:endParaRPr lang="ru-RU" sz="1800" dirty="0">
              <a:latin typeface="Segoe UI Semibold" panose="020B0702040204020203" pitchFamily="34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gray">
          <a:xfrm>
            <a:off x="448574" y="1127764"/>
            <a:ext cx="6461185" cy="9598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5400" kern="10" dirty="0" smtClean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2A2E2"/>
                  </a:gs>
                  <a:gs pos="100000">
                    <a:srgbClr val="132767"/>
                  </a:gs>
                </a:gsLst>
                <a:lin ang="0" scaled="1"/>
              </a:gra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30" y="2481036"/>
            <a:ext cx="5296980" cy="39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1263520" y="6453807"/>
            <a:ext cx="857044" cy="38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fld id="{8BA74C3B-DDCB-4A06-94F3-DD568571B6A7}" type="slidenum">
              <a:rPr lang="ru-RU" sz="1800" smtClean="0">
                <a:solidFill>
                  <a:srgbClr val="3244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t>8</a:t>
            </a:fld>
            <a:endParaRPr lang="ru-RU" sz="1800" dirty="0">
              <a:solidFill>
                <a:srgbClr val="32449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26" y="309310"/>
            <a:ext cx="1533685" cy="489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41" y="474561"/>
            <a:ext cx="1335409" cy="2810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0728" y="2984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</a:rPr>
              <a:t>СПАСИБО ЗА ВНИМАНИЕ</a:t>
            </a:r>
            <a:endParaRPr lang="ru-RU" sz="4800" b="1" dirty="0">
              <a:solidFill>
                <a:schemeClr val="accent5">
                  <a:lumMod val="60000"/>
                  <a:lumOff val="40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9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495</Words>
  <Application>Microsoft Office PowerPoint</Application>
  <PresentationFormat>Широкоэкранный</PresentationFormat>
  <Paragraphs>85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Semibold</vt:lpstr>
      <vt:lpstr>Times New Roman</vt:lpstr>
      <vt:lpstr>Verdana</vt:lpstr>
      <vt:lpstr>Тема Office</vt:lpstr>
      <vt:lpstr>Презентация PowerPoint</vt:lpstr>
      <vt:lpstr>В соответствии с распоряжением Правительства РФ от 07.07.2022 г. № 1852-р город Ачинск вошел в перечень городов по реализации проекта «Чистый воздух». Распоряжение Правительства вступило в силу 1 сентября 2023 года.</vt:lpstr>
      <vt:lpstr>КРАТКАЯ ХАРАКТЕРИСТИКА ГОРОДА АЧИНСКА</vt:lpstr>
      <vt:lpstr>КАРТА ГОРОДА С РАЗБИВКОЙ ПО РАЙОНАМ (С УКАЗАНИЕМ КРУПНЕЙШИХ ПРОМЫШЛЕННЫХ ПРЕДПРИЯТИЙ)</vt:lpstr>
      <vt:lpstr>МЕРОПРИЯТИЯ ПО СНИЖЕНИЮ ВЫБРОСОВ ЗАГРЯЗНЯЮЩИХ ВЕЩЕСТВ ОТ АИТ ВОЗМОЖНЫЕ К РЕАЛИЗАЦИИ НА ТЕРРИТОРИИ Г. АЧИНСКА: </vt:lpstr>
      <vt:lpstr>Автономная система газоснабжения природным газом поселка Восточный города Ачинска</vt:lpstr>
      <vt:lpstr>ПЛАН МЕРОПРИЯТИЙ ПО СНИЖЕНИЮ ВЫБРОСОВ ОТ ОБЪЕКТОВ ТРАНСПОРТНОЙ ИНФРАСТРУКТУРЫ  - Приобретение транспорта российского производства, работающего на компримированном (сжатом) природном газе, в целях обновления подвижного состава общественного транспорта путем замещения транспортных средств низкого экологического класса.  - Строительство автомобильных  газозаправочных станций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загрязнители</dc:title>
  <dc:creator>User</dc:creator>
  <cp:lastModifiedBy>Пользователь</cp:lastModifiedBy>
  <cp:revision>133</cp:revision>
  <cp:lastPrinted>2023-11-24T09:38:14Z</cp:lastPrinted>
  <dcterms:created xsi:type="dcterms:W3CDTF">2023-04-03T08:35:39Z</dcterms:created>
  <dcterms:modified xsi:type="dcterms:W3CDTF">2023-11-24T10:25:00Z</dcterms:modified>
</cp:coreProperties>
</file>